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307" r:id="rId16"/>
    <p:sldId id="300" r:id="rId17"/>
    <p:sldId id="301" r:id="rId18"/>
    <p:sldId id="302" r:id="rId19"/>
    <p:sldId id="303" r:id="rId20"/>
    <p:sldId id="304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50380-3D93-45C0-93CF-F424130F2343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72BE0-288F-4B62-8E69-AAF8AE138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88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C684A-3314-45ED-8C25-21DD75916CAD}" type="slidenum">
              <a:rPr lang="en-US"/>
              <a:pPr/>
              <a:t>3</a:t>
            </a:fld>
            <a:endParaRPr lang="en-US"/>
          </a:p>
        </p:txBody>
      </p:sp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363ACAC-EE90-4360-9C44-C8EB3CC843E0}" type="slidenum">
              <a:rPr lang="en-US" sz="1200">
                <a:latin typeface="Times New Roman" pitchFamily="18" charset="0"/>
              </a:rPr>
              <a:pPr algn="r" eaLnBrk="1" hangingPunct="1"/>
              <a:t>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AB77FF-EB79-46AC-9AC4-D3F36555EBDC}" type="slidenum">
              <a:rPr lang="en-US"/>
              <a:pPr/>
              <a:t>40</a:t>
            </a:fld>
            <a:endParaRPr lang="en-US"/>
          </a:p>
        </p:txBody>
      </p:sp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D02F7A1-DC6B-4A95-826B-BFDFF1CA0040}" type="slidenum">
              <a:rPr lang="en-US" sz="1200">
                <a:latin typeface="Times New Roman" pitchFamily="18" charset="0"/>
              </a:rPr>
              <a:pPr algn="r" eaLnBrk="1" hangingPunct="1"/>
              <a:t>40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1B6A14-9262-4C8D-B4C1-41030460D96F}" type="slidenum">
              <a:rPr lang="en-US"/>
              <a:pPr/>
              <a:t>41</a:t>
            </a:fld>
            <a:endParaRPr lang="en-US"/>
          </a:p>
        </p:txBody>
      </p:sp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93068C3-8417-47E6-B1DC-A3F8BC3FC3DA}" type="slidenum">
              <a:rPr lang="en-US" sz="1200">
                <a:latin typeface="Times New Roman" pitchFamily="18" charset="0"/>
              </a:rPr>
              <a:pPr algn="r" eaLnBrk="1" hangingPunct="1"/>
              <a:t>41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D10D52-3B4B-435F-9E7F-1782FB3DE8C7}" type="slidenum">
              <a:rPr lang="en-US"/>
              <a:pPr/>
              <a:t>42</a:t>
            </a:fld>
            <a:endParaRPr lang="en-US"/>
          </a:p>
        </p:txBody>
      </p:sp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FC7BDB5-6AB6-4872-8312-A2614405F6C4}" type="slidenum">
              <a:rPr lang="en-US" sz="1200">
                <a:latin typeface="Times New Roman" pitchFamily="18" charset="0"/>
              </a:rPr>
              <a:pPr algn="r" eaLnBrk="1" hangingPunct="1"/>
              <a:t>42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53954-0D69-453E-87DB-25B7D361BF9C}" type="slidenum">
              <a:rPr lang="en-US"/>
              <a:pPr/>
              <a:t>43</a:t>
            </a:fld>
            <a:endParaRPr lang="en-US"/>
          </a:p>
        </p:txBody>
      </p:sp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17AE11-AE1D-4BAD-9EDF-131DCBC5477C}" type="slidenum">
              <a:rPr lang="en-US" sz="1200">
                <a:latin typeface="Times New Roman" pitchFamily="18" charset="0"/>
              </a:rPr>
              <a:pPr algn="r" eaLnBrk="1" hangingPunct="1"/>
              <a:t>43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23CB59-AFD1-43DA-AFE1-8F749F7B0C8C}" type="slidenum">
              <a:rPr lang="en-US"/>
              <a:pPr/>
              <a:t>44</a:t>
            </a:fld>
            <a:endParaRPr lang="en-US"/>
          </a:p>
        </p:txBody>
      </p:sp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45324BC-896B-4C62-BC2C-DD2566A2283E}" type="slidenum">
              <a:rPr lang="en-US" sz="1200">
                <a:latin typeface="Times New Roman" pitchFamily="18" charset="0"/>
              </a:rPr>
              <a:pPr algn="r" eaLnBrk="1" hangingPunct="1"/>
              <a:t>44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DEDCC0-B997-47A6-AB59-8ABBA142F16C}" type="slidenum">
              <a:rPr lang="en-US"/>
              <a:pPr/>
              <a:t>30</a:t>
            </a:fld>
            <a:endParaRPr lang="en-US"/>
          </a:p>
        </p:txBody>
      </p:sp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1BBA45D-0904-43D3-BD89-ACDCB7BCE02B}" type="slidenum">
              <a:rPr lang="en-US" sz="1200">
                <a:latin typeface="Times New Roman" pitchFamily="18" charset="0"/>
              </a:rPr>
              <a:pPr algn="r" eaLnBrk="1" hangingPunct="1"/>
              <a:t>30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332BD-B46C-49F2-AA1C-2793B8848C2C}" type="slidenum">
              <a:rPr lang="en-US"/>
              <a:pPr/>
              <a:t>31</a:t>
            </a:fld>
            <a:endParaRPr lang="en-US"/>
          </a:p>
        </p:txBody>
      </p:sp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0028941-B321-45D5-82E2-B4231F73050F}" type="slidenum">
              <a:rPr lang="en-US" sz="1200">
                <a:latin typeface="Times New Roman" pitchFamily="18" charset="0"/>
              </a:rPr>
              <a:pPr algn="r" eaLnBrk="1" hangingPunct="1"/>
              <a:t>31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38CE2-2F8D-4FB3-9BE8-5A0A96313D6C}" type="slidenum">
              <a:rPr lang="en-US"/>
              <a:pPr/>
              <a:t>33</a:t>
            </a:fld>
            <a:endParaRPr lang="en-US"/>
          </a:p>
        </p:txBody>
      </p:sp>
      <p:sp>
        <p:nvSpPr>
          <p:cNvPr id="106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B94CA76-90D7-4BE1-B198-65B01FF0D3E9}" type="slidenum">
              <a:rPr lang="en-US" sz="1200">
                <a:latin typeface="Times New Roman" pitchFamily="18" charset="0"/>
              </a:rPr>
              <a:pPr algn="r" eaLnBrk="1" hangingPunct="1"/>
              <a:t>33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50199-17CC-42E0-A8D2-91E20EB8FCED}" type="slidenum">
              <a:rPr lang="en-US"/>
              <a:pPr/>
              <a:t>35</a:t>
            </a:fld>
            <a:endParaRPr lang="en-US"/>
          </a:p>
        </p:txBody>
      </p:sp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FDEDE56-7AB8-435F-8548-3DE1D95EEC81}" type="slidenum">
              <a:rPr lang="en-US" sz="1200">
                <a:latin typeface="Times New Roman" pitchFamily="18" charset="0"/>
              </a:rPr>
              <a:pPr algn="r" eaLnBrk="1" hangingPunct="1"/>
              <a:t>35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E90F4-6988-48BF-97B2-597776B870CB}" type="slidenum">
              <a:rPr lang="en-US"/>
              <a:pPr/>
              <a:t>36</a:t>
            </a:fld>
            <a:endParaRPr lang="en-US"/>
          </a:p>
        </p:txBody>
      </p:sp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D0EBB74-566C-4887-9FB9-9329ED5F4F75}" type="slidenum">
              <a:rPr lang="en-US" sz="1200">
                <a:latin typeface="Times New Roman" pitchFamily="18" charset="0"/>
              </a:rPr>
              <a:pPr algn="r" eaLnBrk="1" hangingPunct="1"/>
              <a:t>36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CEEB1-91E9-44B2-B24E-C8090A91D099}" type="slidenum">
              <a:rPr lang="en-US"/>
              <a:pPr/>
              <a:t>37</a:t>
            </a:fld>
            <a:endParaRPr lang="en-US"/>
          </a:p>
        </p:txBody>
      </p:sp>
      <p:sp>
        <p:nvSpPr>
          <p:cNvPr id="1239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5F1E89C-7EF6-424E-902C-2D50318A4CF8}" type="slidenum">
              <a:rPr lang="en-US" sz="1200">
                <a:latin typeface="Times New Roman" pitchFamily="18" charset="0"/>
              </a:rPr>
              <a:pPr algn="r" eaLnBrk="1" hangingPunct="1"/>
              <a:t>37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04703-A7DC-4DEC-AC44-BCE71F342EA8}" type="slidenum">
              <a:rPr lang="en-US"/>
              <a:pPr/>
              <a:t>38</a:t>
            </a:fld>
            <a:endParaRPr lang="en-US"/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3006C58-EB74-4E18-BE06-2CA5658AF3D6}" type="slidenum">
              <a:rPr lang="en-US" sz="1200">
                <a:latin typeface="Times New Roman" pitchFamily="18" charset="0"/>
              </a:rPr>
              <a:pPr algn="r" eaLnBrk="1" hangingPunct="1"/>
              <a:t>38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B147BC-987E-4C74-A278-15571F22101E}" type="slidenum">
              <a:rPr lang="en-US"/>
              <a:pPr/>
              <a:t>39</a:t>
            </a:fld>
            <a:endParaRPr lang="en-US"/>
          </a:p>
        </p:txBody>
      </p:sp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74F9CA0-8D8A-474A-85BC-4686B0D9A236}" type="slidenum">
              <a:rPr lang="en-US" sz="1200">
                <a:latin typeface="Times New Roman" pitchFamily="18" charset="0"/>
              </a:rPr>
              <a:pPr algn="r" eaLnBrk="1" hangingPunct="1"/>
              <a:t>39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B9A0-D755-4D3A-A030-E78A21B5B3A4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52DA-7054-4121-84A9-E8AD3F0E5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77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B9A0-D755-4D3A-A030-E78A21B5B3A4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52DA-7054-4121-84A9-E8AD3F0E5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5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B9A0-D755-4D3A-A030-E78A21B5B3A4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52DA-7054-4121-84A9-E8AD3F0E5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758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C8B91-7612-49FD-8C5A-870E2064A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8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B9A0-D755-4D3A-A030-E78A21B5B3A4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52DA-7054-4121-84A9-E8AD3F0E5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18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B9A0-D755-4D3A-A030-E78A21B5B3A4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52DA-7054-4121-84A9-E8AD3F0E5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57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B9A0-D755-4D3A-A030-E78A21B5B3A4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52DA-7054-4121-84A9-E8AD3F0E5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8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B9A0-D755-4D3A-A030-E78A21B5B3A4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52DA-7054-4121-84A9-E8AD3F0E5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63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B9A0-D755-4D3A-A030-E78A21B5B3A4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52DA-7054-4121-84A9-E8AD3F0E5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53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B9A0-D755-4D3A-A030-E78A21B5B3A4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52DA-7054-4121-84A9-E8AD3F0E5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44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B9A0-D755-4D3A-A030-E78A21B5B3A4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52DA-7054-4121-84A9-E8AD3F0E5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0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B9A0-D755-4D3A-A030-E78A21B5B3A4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52DA-7054-4121-84A9-E8AD3F0E5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05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B9A0-D755-4D3A-A030-E78A21B5B3A4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D52DA-7054-4121-84A9-E8AD3F0E5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13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terscottconsult.co.u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Developing a partner reward strategy – to build competitive advantage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 smtClean="0"/>
              <a:t>Peter Scott</a:t>
            </a:r>
          </a:p>
          <a:p>
            <a:pPr algn="l"/>
            <a:r>
              <a:rPr lang="en-GB" sz="2400" dirty="0" smtClean="0"/>
              <a:t>Peter Scott Consulting</a:t>
            </a:r>
          </a:p>
          <a:p>
            <a:pPr algn="l"/>
            <a:r>
              <a:rPr lang="en-GB" sz="2400" dirty="0" smtClean="0">
                <a:hlinkClick r:id="rId2"/>
              </a:rPr>
              <a:t>www.peterscottconsult.co.uk</a:t>
            </a:r>
            <a:r>
              <a:rPr lang="en-GB" sz="2400" dirty="0" smtClean="0"/>
              <a:t>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9626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4163" indent="-284163" eaLnBrk="1" hangingPunct="1">
              <a:lnSpc>
                <a:spcPct val="90000"/>
              </a:lnSpc>
            </a:pPr>
            <a:r>
              <a:rPr lang="en-GB" sz="1800" dirty="0" smtClean="0">
                <a:latin typeface="Verdana" pitchFamily="34" charset="0"/>
              </a:rPr>
              <a:t>Be aligned with a firm’s strategic goals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1800" dirty="0" smtClean="0">
              <a:latin typeface="Verdana" pitchFamily="34" charset="0"/>
            </a:endParaRPr>
          </a:p>
          <a:p>
            <a:pPr marL="284163" indent="-284163">
              <a:lnSpc>
                <a:spcPct val="90000"/>
              </a:lnSpc>
            </a:pPr>
            <a:r>
              <a:rPr lang="en-GB" sz="1800" dirty="0">
                <a:latin typeface="Verdana" pitchFamily="34" charset="0"/>
              </a:rPr>
              <a:t>Help create a culture of </a:t>
            </a:r>
            <a:r>
              <a:rPr lang="en-GB" sz="1800" dirty="0" smtClean="0">
                <a:latin typeface="Verdana" pitchFamily="34" charset="0"/>
              </a:rPr>
              <a:t>performance to build competitive advantage over rivals</a:t>
            </a:r>
            <a:endParaRPr lang="en-GB" sz="1800" dirty="0">
              <a:latin typeface="Verdana" pitchFamily="34" charset="0"/>
            </a:endParaRPr>
          </a:p>
          <a:p>
            <a:pPr marL="284163" indent="-284163" eaLnBrk="1" hangingPunct="1">
              <a:lnSpc>
                <a:spcPct val="90000"/>
              </a:lnSpc>
            </a:pPr>
            <a:endParaRPr lang="en-GB" sz="1800" dirty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Verdana" pitchFamily="34" charset="0"/>
              </a:rPr>
              <a:t>Provide financial rewards which recognise each individual’s ‘worth’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1800" dirty="0" smtClean="0">
              <a:latin typeface="Verdana" pitchFamily="34" charset="0"/>
            </a:endParaRPr>
          </a:p>
          <a:p>
            <a:pPr marL="284163" indent="-284163" eaLnBrk="1" hangingPunct="1">
              <a:lnSpc>
                <a:spcPct val="90000"/>
              </a:lnSpc>
            </a:pPr>
            <a:r>
              <a:rPr lang="en-GB" sz="1800" dirty="0" smtClean="0">
                <a:latin typeface="Verdana" pitchFamily="34" charset="0"/>
              </a:rPr>
              <a:t>Encourage / develop new skills within the firm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sz="2400" dirty="0" smtClean="0">
                <a:latin typeface="Verdana" pitchFamily="34" charset="0"/>
              </a:rPr>
              <a:t>What should a partner reward system aim to achieve?</a:t>
            </a:r>
          </a:p>
        </p:txBody>
      </p:sp>
    </p:spTree>
    <p:extLst>
      <p:ext uri="{BB962C8B-B14F-4D97-AF65-F5344CB8AC3E}">
        <p14:creationId xmlns:p14="http://schemas.microsoft.com/office/powerpoint/2010/main" val="884546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Verdana" pitchFamily="34" charset="0"/>
              </a:rPr>
              <a:t>But to achieve this…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4163" indent="-284163" defTabSz="190500" eaLnBrk="1" hangingPunct="1"/>
            <a:r>
              <a:rPr lang="en-GB" sz="2400" smtClean="0">
                <a:latin typeface="Verdana" pitchFamily="34" charset="0"/>
              </a:rPr>
              <a:t>Will involve overcoming hurdles to change</a:t>
            </a:r>
          </a:p>
          <a:p>
            <a:pPr marL="284163" indent="-284163" defTabSz="190500" eaLnBrk="1" hangingPunct="1"/>
            <a:endParaRPr lang="en-GB" sz="2400" smtClean="0">
              <a:latin typeface="Verdana" pitchFamily="34" charset="0"/>
            </a:endParaRPr>
          </a:p>
          <a:p>
            <a:pPr marL="284163" indent="-284163" defTabSz="190500" eaLnBrk="1" hangingPunct="1"/>
            <a:r>
              <a:rPr lang="en-GB" sz="2400" smtClean="0">
                <a:latin typeface="Verdana" pitchFamily="34" charset="0"/>
              </a:rPr>
              <a:t>Will take time</a:t>
            </a:r>
          </a:p>
          <a:p>
            <a:pPr marL="284163" indent="-284163" defTabSz="190500" eaLnBrk="1" hangingPunct="1"/>
            <a:endParaRPr lang="en-GB" sz="2400" smtClean="0">
              <a:latin typeface="Verdana" pitchFamily="34" charset="0"/>
            </a:endParaRPr>
          </a:p>
          <a:p>
            <a:pPr marL="284163" indent="-284163" defTabSz="190500" eaLnBrk="1" hangingPunct="1"/>
            <a:r>
              <a:rPr lang="en-GB" sz="2400" smtClean="0">
                <a:latin typeface="Verdana" pitchFamily="34" charset="0"/>
              </a:rPr>
              <a:t>Will require courage, vision and leadership </a:t>
            </a:r>
          </a:p>
        </p:txBody>
      </p:sp>
    </p:spTree>
    <p:extLst>
      <p:ext uri="{BB962C8B-B14F-4D97-AF65-F5344CB8AC3E}">
        <p14:creationId xmlns:p14="http://schemas.microsoft.com/office/powerpoint/2010/main" val="2404049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Average partner profitability is key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No reward system can make up for a lack of profitability</a:t>
            </a:r>
          </a:p>
          <a:p>
            <a:r>
              <a:rPr lang="en-GB" sz="2800" dirty="0" smtClean="0"/>
              <a:t>What is the markets average PEP threshold?</a:t>
            </a:r>
          </a:p>
          <a:p>
            <a:r>
              <a:rPr lang="en-GB" sz="2800" dirty="0" smtClean="0"/>
              <a:t>Below that threshold a firm is ‘at risk’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87367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Partner reward – which system?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No such thing as a perfect system</a:t>
            </a:r>
          </a:p>
          <a:p>
            <a:r>
              <a:rPr lang="en-GB" sz="2400" dirty="0" smtClean="0"/>
              <a:t>One which works well for one firm may be a disaster for another firm</a:t>
            </a:r>
          </a:p>
          <a:p>
            <a:r>
              <a:rPr lang="en-GB" sz="2400" dirty="0" smtClean="0"/>
              <a:t>A system should be a ‘living document’ to meet the changing needs of the firm</a:t>
            </a:r>
          </a:p>
          <a:p>
            <a:r>
              <a:rPr lang="en-GB" sz="2400" dirty="0" smtClean="0"/>
              <a:t>Many systems undergo minor refinements e.g. changing criteria each year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46044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Which system?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Lockstep?</a:t>
            </a:r>
          </a:p>
          <a:p>
            <a:pPr>
              <a:buNone/>
            </a:pPr>
            <a:r>
              <a:rPr lang="en-GB" dirty="0" smtClean="0"/>
              <a:t>or</a:t>
            </a:r>
          </a:p>
          <a:p>
            <a:r>
              <a:rPr lang="en-GB" dirty="0" smtClean="0"/>
              <a:t>Performance?</a:t>
            </a:r>
          </a:p>
          <a:p>
            <a:pPr>
              <a:buNone/>
            </a:pPr>
            <a:r>
              <a:rPr lang="en-GB" dirty="0" smtClean="0"/>
              <a:t>or </a:t>
            </a:r>
          </a:p>
          <a:p>
            <a:r>
              <a:rPr lang="en-GB" dirty="0" smtClean="0"/>
              <a:t>A mixture?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436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93044"/>
              </p:ext>
            </p:extLst>
          </p:nvPr>
        </p:nvGraphicFramePr>
        <p:xfrm>
          <a:off x="561975" y="514350"/>
          <a:ext cx="802005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Acrobat Document" r:id="rId3" imgW="8020016" imgH="5829194" progId="AcroExch.Document.7">
                  <p:embed/>
                </p:oleObj>
              </mc:Choice>
              <mc:Fallback>
                <p:oleObj name="Acrobat Document" r:id="rId3" imgW="8020016" imgH="5829194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975" y="514350"/>
                        <a:ext cx="802005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566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Verdana" pitchFamily="34" charset="0"/>
              </a:rPr>
              <a:t>Dual-gateway lockstep</a:t>
            </a: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381000" y="6248400"/>
            <a:ext cx="331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600">
                <a:latin typeface="Trebuchet MS" pitchFamily="34" charset="0"/>
              </a:rPr>
              <a:t>Source: Commercial Lawyer</a:t>
            </a:r>
          </a:p>
        </p:txBody>
      </p:sp>
      <p:pic>
        <p:nvPicPr>
          <p:cNvPr id="220164" name="Picture 4" descr="P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" t="3583" r="5298" b="7140"/>
          <a:stretch>
            <a:fillRect/>
          </a:stretch>
        </p:blipFill>
        <p:spPr bwMode="auto">
          <a:xfrm>
            <a:off x="1692275" y="1484313"/>
            <a:ext cx="6283325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6978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Verdana" pitchFamily="34" charset="0"/>
              </a:rPr>
              <a:t>Lockstep with super plateaus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533400" y="6248400"/>
            <a:ext cx="331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600">
                <a:latin typeface="Trebuchet MS" pitchFamily="34" charset="0"/>
              </a:rPr>
              <a:t>Source: Commercial Lawyer</a:t>
            </a:r>
          </a:p>
        </p:txBody>
      </p:sp>
      <p:pic>
        <p:nvPicPr>
          <p:cNvPr id="221188" name="Picture 4" descr="P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" t="3580" r="8241" b="6033"/>
          <a:stretch>
            <a:fillRect/>
          </a:stretch>
        </p:blipFill>
        <p:spPr bwMode="auto">
          <a:xfrm>
            <a:off x="1752600" y="1308100"/>
            <a:ext cx="6238875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496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Verdana" pitchFamily="34" charset="0"/>
              </a:rPr>
              <a:t>Lockstep with descending steps</a:t>
            </a: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457200" y="6172200"/>
            <a:ext cx="331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600">
                <a:latin typeface="Trebuchet MS" pitchFamily="34" charset="0"/>
              </a:rPr>
              <a:t>Source: Commercial Lawyer</a:t>
            </a:r>
          </a:p>
        </p:txBody>
      </p:sp>
      <p:pic>
        <p:nvPicPr>
          <p:cNvPr id="222212" name="Picture 4" descr="PS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" t="4570" r="5475" b="8086"/>
          <a:stretch>
            <a:fillRect/>
          </a:stretch>
        </p:blipFill>
        <p:spPr bwMode="auto">
          <a:xfrm>
            <a:off x="1670050" y="1557338"/>
            <a:ext cx="617855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1672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41412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Verdana" pitchFamily="34" charset="0"/>
              </a:rPr>
              <a:t>Modified lockstep</a:t>
            </a:r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381000" y="6248400"/>
            <a:ext cx="331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600">
                <a:latin typeface="Trebuchet MS" pitchFamily="34" charset="0"/>
              </a:rPr>
              <a:t>Source: Commercial Lawyer</a:t>
            </a:r>
          </a:p>
        </p:txBody>
      </p:sp>
      <p:pic>
        <p:nvPicPr>
          <p:cNvPr id="223236" name="Picture 4" descr="PS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" t="3712" r="7141" b="7288"/>
          <a:stretch>
            <a:fillRect/>
          </a:stretch>
        </p:blipFill>
        <p:spPr bwMode="auto">
          <a:xfrm>
            <a:off x="1524000" y="1295400"/>
            <a:ext cx="632142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84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For law firms in the future ....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Achieving high performance  will matter as never before if they are to:</a:t>
            </a:r>
          </a:p>
          <a:p>
            <a:endParaRPr lang="en-GB" sz="2400" dirty="0"/>
          </a:p>
          <a:p>
            <a:pPr>
              <a:buNone/>
            </a:pPr>
            <a:r>
              <a:rPr lang="en-GB" sz="2400" dirty="0" smtClean="0"/>
              <a:t>     - be competitive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dirty="0" smtClean="0"/>
              <a:t>     - exploit market opportunities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43914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41412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Verdana" pitchFamily="34" charset="0"/>
              </a:rPr>
              <a:t>Modified lockstep with bonus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493713" y="6248400"/>
            <a:ext cx="3316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600">
                <a:latin typeface="Trebuchet MS" pitchFamily="34" charset="0"/>
              </a:rPr>
              <a:t>Source: Commercial Lawyer</a:t>
            </a:r>
          </a:p>
        </p:txBody>
      </p:sp>
      <p:pic>
        <p:nvPicPr>
          <p:cNvPr id="224260" name="Picture 4" descr="PS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4" t="4088" r="3804" b="5038"/>
          <a:stretch>
            <a:fillRect/>
          </a:stretch>
        </p:blipFill>
        <p:spPr bwMode="auto">
          <a:xfrm>
            <a:off x="1619250" y="1412875"/>
            <a:ext cx="62992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435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Lockstep?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Traditional  and variants</a:t>
            </a:r>
          </a:p>
          <a:p>
            <a:r>
              <a:rPr lang="en-GB" sz="2400" dirty="0" smtClean="0"/>
              <a:t>Advantages / disadvantages?</a:t>
            </a:r>
          </a:p>
          <a:p>
            <a:r>
              <a:rPr lang="en-GB" sz="2400" dirty="0" smtClean="0"/>
              <a:t>Outdated?</a:t>
            </a:r>
          </a:p>
          <a:p>
            <a:r>
              <a:rPr lang="en-GB" sz="2400" dirty="0" smtClean="0"/>
              <a:t>Age discrimination issues?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95780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Performance based reward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28267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>
                <a:latin typeface="Verdana" pitchFamily="34" charset="0"/>
              </a:rPr>
              <a:t>Performance-based reward</a:t>
            </a:r>
            <a:r>
              <a:rPr lang="en-GB" dirty="0" smtClean="0"/>
              <a:t> 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4163" indent="-284163" defTabSz="190500" eaLnBrk="1" hangingPunct="1"/>
            <a:r>
              <a:rPr lang="en-GB" sz="2400" smtClean="0">
                <a:latin typeface="Verdana" pitchFamily="34" charset="0"/>
              </a:rPr>
              <a:t>Consistent with and advance the goals of firm</a:t>
            </a:r>
          </a:p>
          <a:p>
            <a:pPr marL="284163" indent="-284163" defTabSz="190500" eaLnBrk="1" hangingPunct="1"/>
            <a:r>
              <a:rPr lang="en-GB" sz="2400" smtClean="0">
                <a:latin typeface="Verdana" pitchFamily="34" charset="0"/>
              </a:rPr>
              <a:t>Determine the relative contribution of each partner with respect to other partners</a:t>
            </a:r>
          </a:p>
          <a:p>
            <a:pPr marL="284163" indent="-284163" defTabSz="190500" eaLnBrk="1" hangingPunct="1"/>
            <a:r>
              <a:rPr lang="en-GB" sz="2400" smtClean="0">
                <a:latin typeface="Verdana" pitchFamily="34" charset="0"/>
              </a:rPr>
              <a:t>Strong emphasis on merit and performance</a:t>
            </a:r>
            <a:br>
              <a:rPr lang="en-GB" sz="2400" smtClean="0">
                <a:latin typeface="Verdana" pitchFamily="34" charset="0"/>
              </a:rPr>
            </a:br>
            <a:r>
              <a:rPr lang="en-GB" sz="2400" smtClean="0">
                <a:latin typeface="Verdana" pitchFamily="34" charset="0"/>
              </a:rPr>
              <a:t>(but not only financial performance)</a:t>
            </a:r>
          </a:p>
          <a:p>
            <a:pPr marL="284163" indent="-284163" defTabSz="190500" eaLnBrk="1" hangingPunct="1"/>
            <a:r>
              <a:rPr lang="en-GB" sz="2400" smtClean="0">
                <a:latin typeface="Verdana" pitchFamily="34" charset="0"/>
              </a:rPr>
              <a:t>No compensation system can make up for lack of profits</a:t>
            </a:r>
            <a:r>
              <a:rPr lang="en-GB" sz="36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81466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A performance based system should ideally ....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Differentiate between higher and average performers</a:t>
            </a:r>
          </a:p>
          <a:p>
            <a:endParaRPr lang="en-GB" sz="2400" dirty="0"/>
          </a:p>
          <a:p>
            <a:r>
              <a:rPr lang="en-GB" sz="2400" dirty="0" smtClean="0"/>
              <a:t>Not address under - performers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85731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>
                <a:latin typeface="Verdana" pitchFamily="34" charset="0"/>
              </a:rPr>
              <a:t>Elements of a performance-based system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4163" indent="-284163" defTabSz="190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 smtClean="0">
                <a:latin typeface="Verdana" pitchFamily="34" charset="0"/>
              </a:rPr>
              <a:t>Prospective</a:t>
            </a:r>
          </a:p>
          <a:p>
            <a:pPr marL="284163" indent="-284163" defTabSz="190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400" b="1" dirty="0" smtClean="0">
              <a:latin typeface="Verdana" pitchFamily="34" charset="0"/>
            </a:endParaRPr>
          </a:p>
          <a:p>
            <a:pPr marL="284163" indent="-284163" defTabSz="190500" eaLnBrk="1" hangingPunct="1">
              <a:lnSpc>
                <a:spcPct val="90000"/>
              </a:lnSpc>
            </a:pPr>
            <a:r>
              <a:rPr lang="en-GB" sz="2400" dirty="0" smtClean="0">
                <a:latin typeface="Verdana" pitchFamily="34" charset="0"/>
              </a:rPr>
              <a:t>Establish individual partner goals and plans</a:t>
            </a:r>
          </a:p>
          <a:p>
            <a:pPr marL="284163" indent="-284163" defTabSz="190500" eaLnBrk="1" hangingPunct="1">
              <a:lnSpc>
                <a:spcPct val="90000"/>
              </a:lnSpc>
            </a:pPr>
            <a:r>
              <a:rPr lang="en-GB" sz="2400" dirty="0" smtClean="0">
                <a:latin typeface="Verdana" pitchFamily="34" charset="0"/>
              </a:rPr>
              <a:t>Attempts to move partners to strengths and away from weaknesses</a:t>
            </a:r>
          </a:p>
          <a:p>
            <a:pPr marL="284163" indent="-284163" defTabSz="190500" eaLnBrk="1" hangingPunct="1">
              <a:lnSpc>
                <a:spcPct val="90000"/>
              </a:lnSpc>
            </a:pPr>
            <a:r>
              <a:rPr lang="en-GB" sz="2400" dirty="0" smtClean="0">
                <a:latin typeface="Verdana" pitchFamily="34" charset="0"/>
              </a:rPr>
              <a:t>Emphasis on ‘a rising tide lifts all boats’</a:t>
            </a:r>
          </a:p>
        </p:txBody>
      </p:sp>
    </p:spTree>
    <p:extLst>
      <p:ext uri="{BB962C8B-B14F-4D97-AF65-F5344CB8AC3E}">
        <p14:creationId xmlns:p14="http://schemas.microsoft.com/office/powerpoint/2010/main" val="42704037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Verdana" pitchFamily="34" charset="0"/>
              </a:rPr>
              <a:t>Elements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4163" indent="-284163" defTabSz="190500" eaLnBrk="1" hangingPunct="1">
              <a:buFont typeface="Wingdings" pitchFamily="2" charset="2"/>
              <a:buNone/>
            </a:pPr>
            <a:r>
              <a:rPr lang="en-GB" sz="2400" b="1" dirty="0" smtClean="0">
                <a:latin typeface="Verdana" pitchFamily="34" charset="0"/>
              </a:rPr>
              <a:t>Stable</a:t>
            </a:r>
          </a:p>
          <a:p>
            <a:pPr marL="284163" indent="-284163" defTabSz="190500" eaLnBrk="1" hangingPunct="1">
              <a:buFont typeface="Wingdings" pitchFamily="2" charset="2"/>
              <a:buNone/>
            </a:pPr>
            <a:endParaRPr lang="en-GB" sz="2400" b="1" dirty="0" smtClean="0">
              <a:latin typeface="Verdana" pitchFamily="34" charset="0"/>
            </a:endParaRPr>
          </a:p>
          <a:p>
            <a:pPr marL="284163" indent="-284163" defTabSz="190500" eaLnBrk="1" hangingPunct="1"/>
            <a:r>
              <a:rPr lang="en-GB" sz="2400" dirty="0" smtClean="0">
                <a:latin typeface="Verdana" pitchFamily="34" charset="0"/>
              </a:rPr>
              <a:t>Sustained performance or lack thereof over [three] years</a:t>
            </a:r>
          </a:p>
          <a:p>
            <a:pPr marL="284163" indent="-284163" defTabSz="190500" eaLnBrk="1" hangingPunct="1"/>
            <a:r>
              <a:rPr lang="en-GB" sz="2400" dirty="0" smtClean="0">
                <a:latin typeface="Verdana" pitchFamily="34" charset="0"/>
              </a:rPr>
              <a:t>Not many moves up or down</a:t>
            </a:r>
          </a:p>
          <a:p>
            <a:pPr marL="284163" indent="-284163" defTabSz="190500" eaLnBrk="1" hangingPunct="1"/>
            <a:endParaRPr lang="en-GB" sz="2400" dirty="0" smtClean="0">
              <a:latin typeface="Verdana" pitchFamily="34" charset="0"/>
            </a:endParaRPr>
          </a:p>
          <a:p>
            <a:pPr marL="284163" indent="-284163" defTabSz="190500" eaLnBrk="1" hangingPunct="1">
              <a:buFont typeface="Wingdings" pitchFamily="2" charset="2"/>
              <a:buNone/>
            </a:pPr>
            <a:r>
              <a:rPr lang="en-GB" sz="2400" dirty="0" smtClean="0">
                <a:latin typeface="Verdana" pitchFamily="34" charset="0"/>
              </a:rPr>
              <a:t>Large amounts between levels e.g. 15%</a:t>
            </a:r>
          </a:p>
        </p:txBody>
      </p:sp>
    </p:spTree>
    <p:extLst>
      <p:ext uri="{BB962C8B-B14F-4D97-AF65-F5344CB8AC3E}">
        <p14:creationId xmlns:p14="http://schemas.microsoft.com/office/powerpoint/2010/main" val="7857984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How do you measure performance?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87668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Designed to advance a firm’s goals:</a:t>
            </a:r>
          </a:p>
          <a:p>
            <a:r>
              <a:rPr lang="en-GB" sz="2400" dirty="0" smtClean="0"/>
              <a:t>Developing people </a:t>
            </a:r>
          </a:p>
          <a:p>
            <a:r>
              <a:rPr lang="en-GB" sz="2400" dirty="0" smtClean="0"/>
              <a:t>Developing client service</a:t>
            </a:r>
          </a:p>
          <a:p>
            <a:r>
              <a:rPr lang="en-GB" sz="2400" dirty="0" smtClean="0"/>
              <a:t>Managing and enhancing a firm’s reputation</a:t>
            </a:r>
          </a:p>
          <a:p>
            <a:r>
              <a:rPr lang="en-GB" sz="2400" dirty="0" smtClean="0"/>
              <a:t>Developing market share</a:t>
            </a:r>
          </a:p>
          <a:p>
            <a:r>
              <a:rPr lang="en-GB" sz="2400" dirty="0" smtClean="0"/>
              <a:t>Developing profitability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33310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Verdana" pitchFamily="34" charset="0"/>
              </a:rPr>
              <a:t>A U.S. firm example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GB" sz="2800" smtClean="0">
                <a:latin typeface="Verdana" pitchFamily="34" charset="0"/>
              </a:rPr>
              <a:t>The most important single factor in its evaluation is: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z="2800" smtClean="0">
              <a:latin typeface="Verdana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GB" sz="2800" b="1" i="1" smtClean="0">
                <a:latin typeface="Verdana" pitchFamily="34" charset="0"/>
              </a:rPr>
              <a:t>‘which partner/partners passed you most work last year?’</a:t>
            </a:r>
            <a:r>
              <a:rPr lang="en-GB" sz="2800" smtClean="0">
                <a:latin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707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36613"/>
            <a:ext cx="7123112" cy="792162"/>
          </a:xfrm>
        </p:spPr>
        <p:txBody>
          <a:bodyPr/>
          <a:lstStyle/>
          <a:p>
            <a:r>
              <a:rPr lang="en-GB" sz="2400">
                <a:latin typeface="Verdana" pitchFamily="34" charset="0"/>
              </a:rPr>
              <a:t>To do this law firms will need to focus on…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512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2800">
              <a:latin typeface="Verdana" pitchFamily="34" charset="0"/>
            </a:endParaRPr>
          </a:p>
          <a:p>
            <a:r>
              <a:rPr lang="en-GB" sz="2400">
                <a:latin typeface="Verdana" pitchFamily="34" charset="0"/>
              </a:rPr>
              <a:t>Getting the best performance from their people</a:t>
            </a:r>
          </a:p>
          <a:p>
            <a:r>
              <a:rPr lang="en-GB" sz="2400">
                <a:latin typeface="Verdana" pitchFamily="34" charset="0"/>
              </a:rPr>
              <a:t>Helping people to maximise their potential</a:t>
            </a:r>
          </a:p>
          <a:p>
            <a:endParaRPr lang="en-GB" sz="240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>
                <a:latin typeface="Verdana" pitchFamily="34" charset="0"/>
              </a:rPr>
              <a:t>How skilled are law firms at getting the </a:t>
            </a:r>
          </a:p>
          <a:p>
            <a:pPr>
              <a:buFont typeface="Wingdings" pitchFamily="2" charset="2"/>
              <a:buNone/>
            </a:pPr>
            <a:r>
              <a:rPr lang="en-GB" sz="2400">
                <a:latin typeface="Verdana" pitchFamily="34" charset="0"/>
              </a:rPr>
              <a:t>best from their people?</a:t>
            </a:r>
          </a:p>
          <a:p>
            <a:pPr>
              <a:buFont typeface="Wingdings" pitchFamily="2" charset="2"/>
              <a:buNone/>
            </a:pPr>
            <a:endParaRPr lang="en-US" sz="24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649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Verdana" pitchFamily="34" charset="0"/>
              </a:rPr>
              <a:t>Some examples of performance criteria</a:t>
            </a:r>
            <a:endParaRPr lang="en-US" sz="2800">
              <a:latin typeface="Verdana" pitchFamily="34" charset="0"/>
            </a:endParaRPr>
          </a:p>
        </p:txBody>
      </p:sp>
      <p:sp>
        <p:nvSpPr>
          <p:cNvPr id="849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>
                <a:latin typeface="Verdana" pitchFamily="34" charset="0"/>
              </a:rPr>
              <a:t>Client relationships</a:t>
            </a:r>
          </a:p>
          <a:p>
            <a:r>
              <a:rPr lang="en-GB" sz="2000">
                <a:latin typeface="Verdana" pitchFamily="34" charset="0"/>
              </a:rPr>
              <a:t>Technical ability</a:t>
            </a:r>
          </a:p>
          <a:p>
            <a:r>
              <a:rPr lang="en-GB" sz="2000">
                <a:latin typeface="Verdana" pitchFamily="34" charset="0"/>
              </a:rPr>
              <a:t>Commercial / financial awareness</a:t>
            </a:r>
          </a:p>
          <a:p>
            <a:r>
              <a:rPr lang="en-GB" sz="2000">
                <a:latin typeface="Verdana" pitchFamily="34" charset="0"/>
              </a:rPr>
              <a:t>Business development</a:t>
            </a:r>
          </a:p>
          <a:p>
            <a:r>
              <a:rPr lang="en-GB" sz="2000">
                <a:latin typeface="Verdana" pitchFamily="34" charset="0"/>
              </a:rPr>
              <a:t>Management</a:t>
            </a:r>
          </a:p>
          <a:p>
            <a:r>
              <a:rPr lang="en-GB" sz="2000">
                <a:latin typeface="Verdana" pitchFamily="34" charset="0"/>
              </a:rPr>
              <a:t>Relationships with colleagues</a:t>
            </a:r>
          </a:p>
          <a:p>
            <a:r>
              <a:rPr lang="en-GB" sz="2000">
                <a:latin typeface="Verdana" pitchFamily="34" charset="0"/>
              </a:rPr>
              <a:t>Personal attributes </a:t>
            </a:r>
          </a:p>
          <a:p>
            <a:endParaRPr lang="en-GB" sz="200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000" i="1">
                <a:latin typeface="Verdana" pitchFamily="34" charset="0"/>
              </a:rPr>
              <a:t>“What will it take to succeed at our firm in the future?”</a:t>
            </a:r>
            <a:r>
              <a:rPr lang="en-GB" sz="2400">
                <a:latin typeface="Verdana" pitchFamily="34" charset="0"/>
              </a:rPr>
              <a:t>  </a:t>
            </a:r>
            <a:endParaRPr lang="en-US" sz="24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78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836613"/>
            <a:ext cx="7793037" cy="839787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dirty="0" smtClean="0">
                <a:latin typeface="Verdana" pitchFamily="34" charset="0"/>
              </a:rPr>
              <a:t>Performance based reward assessment </a:t>
            </a:r>
            <a:r>
              <a:rPr lang="en-GB" sz="3200" dirty="0">
                <a:latin typeface="Verdana" pitchFamily="34" charset="0"/>
              </a:rPr>
              <a:t>criteria</a:t>
            </a:r>
            <a:endParaRPr lang="en-US" sz="3200" dirty="0">
              <a:latin typeface="Verdana" pitchFamily="34" charset="0"/>
            </a:endParaRPr>
          </a:p>
        </p:txBody>
      </p:sp>
      <p:sp>
        <p:nvSpPr>
          <p:cNvPr id="829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2800">
              <a:latin typeface="Verdana" pitchFamily="34" charset="0"/>
            </a:endParaRPr>
          </a:p>
          <a:p>
            <a:r>
              <a:rPr lang="en-GB" sz="2400">
                <a:latin typeface="Verdana" pitchFamily="34" charset="0"/>
              </a:rPr>
              <a:t>Involve partners in clarifying criteria to define ‘high performance’</a:t>
            </a:r>
          </a:p>
          <a:p>
            <a:r>
              <a:rPr lang="en-GB" sz="2400">
                <a:latin typeface="Verdana" pitchFamily="34" charset="0"/>
              </a:rPr>
              <a:t>Partners will then feel they ‘own’ the process</a:t>
            </a:r>
          </a:p>
          <a:p>
            <a:r>
              <a:rPr lang="en-GB" sz="2400">
                <a:latin typeface="Verdana" pitchFamily="34" charset="0"/>
              </a:rPr>
              <a:t>Will provide greater transparency for future partners</a:t>
            </a:r>
            <a:r>
              <a:rPr lang="en-GB" sz="2800">
                <a:latin typeface="Verdana" pitchFamily="34" charset="0"/>
              </a:rPr>
              <a:t> </a:t>
            </a:r>
            <a:endParaRPr lang="en-US" sz="28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156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3600" smtClean="0">
                <a:latin typeface="Verdana" pitchFamily="34" charset="0"/>
              </a:rPr>
              <a:t>Appraisals / Performance development reviews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4163" indent="-284163" defTabSz="190500" eaLnBrk="1" hangingPunct="1"/>
            <a:r>
              <a:rPr lang="en-GB" sz="2800" smtClean="0">
                <a:latin typeface="Verdana" pitchFamily="34" charset="0"/>
              </a:rPr>
              <a:t>Do you have a partner appraisal system?</a:t>
            </a:r>
          </a:p>
          <a:p>
            <a:pPr marL="284163" indent="-284163" defTabSz="190500" eaLnBrk="1" hangingPunct="1"/>
            <a:r>
              <a:rPr lang="en-GB" sz="2800" smtClean="0">
                <a:latin typeface="Verdana" pitchFamily="34" charset="0"/>
              </a:rPr>
              <a:t>How effective is it?</a:t>
            </a:r>
          </a:p>
        </p:txBody>
      </p:sp>
    </p:spTree>
    <p:extLst>
      <p:ext uri="{BB962C8B-B14F-4D97-AF65-F5344CB8AC3E}">
        <p14:creationId xmlns:p14="http://schemas.microsoft.com/office/powerpoint/2010/main" val="25697003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793037" cy="768350"/>
          </a:xfrm>
        </p:spPr>
        <p:txBody>
          <a:bodyPr/>
          <a:lstStyle/>
          <a:p>
            <a:r>
              <a:rPr lang="en-US" sz="3200" dirty="0" smtClean="0">
                <a:latin typeface="Verdana" pitchFamily="34" charset="0"/>
              </a:rPr>
              <a:t>Appraisals</a:t>
            </a:r>
            <a:endParaRPr lang="en-US" sz="3200" dirty="0">
              <a:latin typeface="Verdana" pitchFamily="34" charset="0"/>
            </a:endParaRPr>
          </a:p>
        </p:txBody>
      </p:sp>
      <p:sp>
        <p:nvSpPr>
          <p:cNvPr id="1054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2800" dirty="0">
              <a:latin typeface="Verdana" pitchFamily="34" charset="0"/>
            </a:endParaRPr>
          </a:p>
          <a:p>
            <a:r>
              <a:rPr lang="en-GB" sz="2400" dirty="0" smtClean="0">
                <a:latin typeface="Verdana" pitchFamily="34" charset="0"/>
              </a:rPr>
              <a:t>Need </a:t>
            </a:r>
            <a:r>
              <a:rPr lang="en-GB" sz="2400" dirty="0">
                <a:latin typeface="Verdana" pitchFamily="34" charset="0"/>
              </a:rPr>
              <a:t>to be part of an </a:t>
            </a:r>
            <a:r>
              <a:rPr lang="en-GB" sz="2400" dirty="0" smtClean="0">
                <a:latin typeface="Verdana" pitchFamily="34" charset="0"/>
              </a:rPr>
              <a:t>on going </a:t>
            </a:r>
            <a:r>
              <a:rPr lang="en-GB" sz="2400" dirty="0">
                <a:latin typeface="Verdana" pitchFamily="34" charset="0"/>
              </a:rPr>
              <a:t>performance management process</a:t>
            </a:r>
          </a:p>
          <a:p>
            <a:r>
              <a:rPr lang="en-GB" sz="2400" dirty="0">
                <a:latin typeface="Verdana" pitchFamily="34" charset="0"/>
              </a:rPr>
              <a:t>Should aim to provide each partner with an agreed and actionable performance development </a:t>
            </a:r>
            <a:r>
              <a:rPr lang="en-GB" sz="2400" dirty="0" smtClean="0">
                <a:latin typeface="Verdana" pitchFamily="34" charset="0"/>
              </a:rPr>
              <a:t>plan</a:t>
            </a:r>
          </a:p>
          <a:p>
            <a:r>
              <a:rPr lang="en-GB" sz="2400" dirty="0" smtClean="0">
                <a:latin typeface="Verdana" pitchFamily="34" charset="0"/>
              </a:rPr>
              <a:t>Forms basis for performance based reward</a:t>
            </a: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5668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should appraise?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Feedback from only those you report to ?</a:t>
            </a:r>
          </a:p>
          <a:p>
            <a:endParaRPr lang="en-GB" dirty="0"/>
          </a:p>
          <a:p>
            <a:r>
              <a:rPr lang="en-GB" dirty="0" smtClean="0"/>
              <a:t>How effective are traditional appraisals?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3574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793037" cy="768350"/>
          </a:xfrm>
        </p:spPr>
        <p:txBody>
          <a:bodyPr/>
          <a:lstStyle/>
          <a:p>
            <a:r>
              <a:rPr lang="en-GB" sz="3200" dirty="0" smtClean="0">
                <a:latin typeface="Verdana" pitchFamily="34" charset="0"/>
              </a:rPr>
              <a:t>Or a </a:t>
            </a:r>
            <a:r>
              <a:rPr lang="en-GB" sz="3200" dirty="0">
                <a:latin typeface="Verdana" pitchFamily="34" charset="0"/>
              </a:rPr>
              <a:t>360 degree appraisal</a:t>
            </a:r>
            <a:r>
              <a:rPr lang="en-US" sz="3200" dirty="0">
                <a:latin typeface="Verdana" pitchFamily="34" charset="0"/>
              </a:rPr>
              <a:t>?</a:t>
            </a:r>
          </a:p>
        </p:txBody>
      </p:sp>
      <p:sp>
        <p:nvSpPr>
          <p:cNvPr id="1208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000" dirty="0" smtClean="0">
                <a:latin typeface="Verdana" pitchFamily="34" charset="0"/>
              </a:rPr>
              <a:t>Involves</a:t>
            </a:r>
            <a:endParaRPr lang="en-GB" sz="20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GB" sz="2000" dirty="0">
              <a:latin typeface="Verdana" pitchFamily="34" charset="0"/>
            </a:endParaRPr>
          </a:p>
          <a:p>
            <a:r>
              <a:rPr lang="en-GB" sz="2000" dirty="0">
                <a:latin typeface="Verdana" pitchFamily="34" charset="0"/>
              </a:rPr>
              <a:t>Feedback from those you report to</a:t>
            </a:r>
          </a:p>
          <a:p>
            <a:r>
              <a:rPr lang="en-GB" sz="2000" dirty="0">
                <a:latin typeface="Verdana" pitchFamily="34" charset="0"/>
              </a:rPr>
              <a:t>Feedback from your peers</a:t>
            </a:r>
          </a:p>
          <a:p>
            <a:r>
              <a:rPr lang="en-GB" sz="2000" dirty="0">
                <a:latin typeface="Verdana" pitchFamily="34" charset="0"/>
              </a:rPr>
              <a:t>Feedback from staff who report to you</a:t>
            </a:r>
          </a:p>
          <a:p>
            <a:pPr>
              <a:buFont typeface="Wingdings" pitchFamily="2" charset="2"/>
              <a:buNone/>
            </a:pPr>
            <a:endParaRPr lang="en-GB" sz="20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000" dirty="0">
                <a:latin typeface="Verdana" pitchFamily="34" charset="0"/>
              </a:rPr>
              <a:t>to provide an all-round perspective of</a:t>
            </a:r>
          </a:p>
          <a:p>
            <a:pPr>
              <a:buFont typeface="Wingdings" pitchFamily="2" charset="2"/>
              <a:buNone/>
            </a:pPr>
            <a:r>
              <a:rPr lang="en-GB" sz="2000" dirty="0">
                <a:latin typeface="Verdana" pitchFamily="34" charset="0"/>
              </a:rPr>
              <a:t>performance.</a:t>
            </a:r>
          </a:p>
          <a:p>
            <a:pPr>
              <a:buFont typeface="Wingdings" pitchFamily="2" charset="2"/>
              <a:buNone/>
            </a:pPr>
            <a:endParaRPr lang="en-GB" sz="20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0094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836613"/>
            <a:ext cx="7793037" cy="863600"/>
          </a:xfrm>
        </p:spPr>
        <p:txBody>
          <a:bodyPr/>
          <a:lstStyle/>
          <a:p>
            <a:r>
              <a:rPr lang="en-GB" sz="3200">
                <a:latin typeface="Verdana" pitchFamily="34" charset="0"/>
              </a:rPr>
              <a:t>The 360</a:t>
            </a:r>
            <a:r>
              <a:rPr lang="en-US" sz="3200">
                <a:latin typeface="Verdana" pitchFamily="34" charset="0"/>
              </a:rPr>
              <a:t>° process</a:t>
            </a:r>
          </a:p>
        </p:txBody>
      </p:sp>
      <p:sp>
        <p:nvSpPr>
          <p:cNvPr id="1177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800">
              <a:latin typeface="Verdana" pitchFamily="34" charset="0"/>
            </a:endParaRP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17766" name="Object 6"/>
          <p:cNvGraphicFramePr>
            <a:graphicFrameLocks noChangeAspect="1"/>
          </p:cNvGraphicFramePr>
          <p:nvPr/>
        </p:nvGraphicFramePr>
        <p:xfrm>
          <a:off x="2268538" y="2781300"/>
          <a:ext cx="4352925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4" imgW="3367875" imgH="2525372" progId="PowerPoint.Slide.12">
                  <p:embed/>
                </p:oleObj>
              </mc:Choice>
              <mc:Fallback>
                <p:oleObj r:id="rId4" imgW="3367875" imgH="2525372" progId="PowerPoint.Slide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4763" b="11978"/>
                      <a:stretch>
                        <a:fillRect/>
                      </a:stretch>
                    </p:blipFill>
                    <p:spPr bwMode="auto">
                      <a:xfrm>
                        <a:off x="2268538" y="2781300"/>
                        <a:ext cx="4352925" cy="239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23602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765175"/>
            <a:ext cx="7793037" cy="911225"/>
          </a:xfrm>
        </p:spPr>
        <p:txBody>
          <a:bodyPr/>
          <a:lstStyle/>
          <a:p>
            <a:r>
              <a:rPr lang="en-GB" sz="3200">
                <a:latin typeface="Verdana" pitchFamily="34" charset="0"/>
              </a:rPr>
              <a:t>Why 360 degree</a:t>
            </a:r>
            <a:r>
              <a:rPr lang="en-US" sz="3200">
                <a:latin typeface="Verdana" pitchFamily="34" charset="0"/>
              </a:rPr>
              <a:t> feedback?</a:t>
            </a:r>
          </a:p>
        </p:txBody>
      </p:sp>
      <p:sp>
        <p:nvSpPr>
          <p:cNvPr id="1228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2800">
              <a:latin typeface="Verdana" pitchFamily="34" charset="0"/>
            </a:endParaRPr>
          </a:p>
          <a:p>
            <a:r>
              <a:rPr lang="en-GB" sz="2400">
                <a:latin typeface="Verdana" pitchFamily="34" charset="0"/>
              </a:rPr>
              <a:t>More constructive</a:t>
            </a:r>
          </a:p>
          <a:p>
            <a:r>
              <a:rPr lang="en-GB" sz="2400">
                <a:latin typeface="Verdana" pitchFamily="34" charset="0"/>
              </a:rPr>
              <a:t>Better received</a:t>
            </a:r>
          </a:p>
          <a:p>
            <a:r>
              <a:rPr lang="en-GB" sz="2400">
                <a:latin typeface="Verdana" pitchFamily="34" charset="0"/>
              </a:rPr>
              <a:t>More effective to enhance performance or change behaviour</a:t>
            </a:r>
          </a:p>
          <a:p>
            <a:endParaRPr lang="en-GB" sz="240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>
                <a:latin typeface="Verdana" pitchFamily="34" charset="0"/>
              </a:rPr>
              <a:t>than downward feedback alone</a:t>
            </a:r>
          </a:p>
          <a:p>
            <a:pPr>
              <a:buFont typeface="Wingdings" pitchFamily="2" charset="2"/>
              <a:buNone/>
            </a:pPr>
            <a:endParaRPr lang="en-US" sz="24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9712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476250"/>
            <a:ext cx="7793037" cy="1200150"/>
          </a:xfrm>
        </p:spPr>
        <p:txBody>
          <a:bodyPr/>
          <a:lstStyle/>
          <a:p>
            <a:r>
              <a:rPr lang="en-GB" sz="2800">
                <a:latin typeface="Verdana" pitchFamily="34" charset="0"/>
              </a:rPr>
              <a:t>Obtaining feedback from colleagues can be an essential stage…</a:t>
            </a:r>
            <a:r>
              <a:rPr lang="en-GB" sz="4000">
                <a:latin typeface="Verdana" pitchFamily="34" charset="0"/>
              </a:rPr>
              <a:t> 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665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2400" dirty="0">
              <a:latin typeface="Verdana" pitchFamily="34" charset="0"/>
            </a:endParaRPr>
          </a:p>
          <a:p>
            <a:r>
              <a:rPr lang="en-GB" sz="2400" dirty="0">
                <a:latin typeface="Verdana" pitchFamily="34" charset="0"/>
              </a:rPr>
              <a:t>to build on peoples’ strengths and to reinforce what they are already doing well</a:t>
            </a:r>
          </a:p>
          <a:p>
            <a:pPr>
              <a:buFont typeface="Wingdings" pitchFamily="2" charset="2"/>
              <a:buNone/>
            </a:pPr>
            <a:endParaRPr lang="en-GB" sz="2400" dirty="0">
              <a:latin typeface="Verdana" pitchFamily="34" charset="0"/>
            </a:endParaRPr>
          </a:p>
          <a:p>
            <a:r>
              <a:rPr lang="en-GB" sz="2400" dirty="0">
                <a:latin typeface="Verdana" pitchFamily="34" charset="0"/>
              </a:rPr>
              <a:t>to identify what they could do </a:t>
            </a:r>
            <a:r>
              <a:rPr lang="en-GB" sz="2400" dirty="0" smtClean="0">
                <a:latin typeface="Verdana" pitchFamily="34" charset="0"/>
              </a:rPr>
              <a:t>better</a:t>
            </a:r>
          </a:p>
          <a:p>
            <a:endParaRPr lang="en-GB" sz="2400" dirty="0">
              <a:latin typeface="Verdana" pitchFamily="34" charset="0"/>
            </a:endParaRPr>
          </a:p>
          <a:p>
            <a:r>
              <a:rPr lang="en-GB" sz="2400" dirty="0" smtClean="0">
                <a:latin typeface="Verdana" pitchFamily="34" charset="0"/>
              </a:rPr>
              <a:t>To form the basis for reward</a:t>
            </a:r>
            <a:endParaRPr lang="en-GB" sz="24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GB" sz="24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GB" sz="24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GB" sz="4400" dirty="0">
              <a:latin typeface="Verdana" pitchFamily="34" charset="0"/>
            </a:endParaRPr>
          </a:p>
          <a:p>
            <a:endParaRPr lang="en-US" sz="4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7679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765175"/>
            <a:ext cx="7793037" cy="911225"/>
          </a:xfrm>
        </p:spPr>
        <p:txBody>
          <a:bodyPr/>
          <a:lstStyle/>
          <a:p>
            <a:r>
              <a:rPr lang="en-GB" sz="3200">
                <a:latin typeface="Verdana" pitchFamily="34" charset="0"/>
              </a:rPr>
              <a:t>Why better?</a:t>
            </a:r>
            <a:endParaRPr lang="en-US" sz="3200">
              <a:latin typeface="Verdana" pitchFamily="34" charset="0"/>
            </a:endParaRPr>
          </a:p>
        </p:txBody>
      </p:sp>
      <p:sp>
        <p:nvSpPr>
          <p:cNvPr id="1249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240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>
                <a:latin typeface="Verdana" pitchFamily="34" charset="0"/>
              </a:rPr>
              <a:t>Who better to give feedback on  </a:t>
            </a:r>
          </a:p>
          <a:p>
            <a:pPr>
              <a:buFont typeface="Wingdings" pitchFamily="2" charset="2"/>
              <a:buNone/>
            </a:pPr>
            <a:r>
              <a:rPr lang="en-GB" sz="2400">
                <a:latin typeface="Verdana" pitchFamily="34" charset="0"/>
              </a:rPr>
              <a:t>peoples’ performance and their people </a:t>
            </a:r>
          </a:p>
          <a:p>
            <a:pPr>
              <a:buFont typeface="Wingdings" pitchFamily="2" charset="2"/>
              <a:buNone/>
            </a:pPr>
            <a:r>
              <a:rPr lang="en-GB" sz="2400">
                <a:latin typeface="Verdana" pitchFamily="34" charset="0"/>
              </a:rPr>
              <a:t>management skills than their peers and </a:t>
            </a:r>
          </a:p>
          <a:p>
            <a:pPr>
              <a:buFont typeface="Wingdings" pitchFamily="2" charset="2"/>
              <a:buNone/>
            </a:pPr>
            <a:r>
              <a:rPr lang="en-GB" sz="2400">
                <a:latin typeface="Verdana" pitchFamily="34" charset="0"/>
              </a:rPr>
              <a:t>staff?</a:t>
            </a:r>
            <a:endParaRPr lang="en-US" sz="24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938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Building competitive advantage over rivals requires ....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Consistent delivery of what clients require – and better than rivals</a:t>
            </a:r>
          </a:p>
          <a:p>
            <a:r>
              <a:rPr lang="en-GB" sz="2400" dirty="0" smtClean="0"/>
              <a:t> if client satisfaction is valued by a firm, then that should determine what it takes to succeed at the firm</a:t>
            </a:r>
          </a:p>
          <a:p>
            <a:r>
              <a:rPr lang="en-GB" sz="2400" dirty="0" smtClean="0"/>
              <a:t>Success will depend on the ability to attract, retain and develop ‘key people’ who are outstanding performers</a:t>
            </a:r>
          </a:p>
          <a:p>
            <a:endParaRPr lang="en-GB" sz="2400" dirty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But will what is valued be rewarded?</a:t>
            </a:r>
          </a:p>
          <a:p>
            <a:pPr>
              <a:buNone/>
            </a:pPr>
            <a:r>
              <a:rPr lang="en-GB" sz="2400" dirty="0" smtClean="0"/>
              <a:t>And how will it be rewarded?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767511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765175"/>
            <a:ext cx="7793037" cy="911225"/>
          </a:xfrm>
        </p:spPr>
        <p:txBody>
          <a:bodyPr/>
          <a:lstStyle/>
          <a:p>
            <a:r>
              <a:rPr lang="en-GB" sz="2400">
                <a:latin typeface="Verdana" pitchFamily="34" charset="0"/>
              </a:rPr>
              <a:t>How to introduce 360</a:t>
            </a:r>
            <a:r>
              <a:rPr lang="en-US" sz="2400">
                <a:latin typeface="Verdana" pitchFamily="34" charset="0"/>
              </a:rPr>
              <a:t>° feedback into a law firm partnership?</a:t>
            </a:r>
            <a:r>
              <a:rPr lang="en-US" sz="2800"/>
              <a:t> </a:t>
            </a:r>
          </a:p>
        </p:txBody>
      </p:sp>
      <p:sp>
        <p:nvSpPr>
          <p:cNvPr id="747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2800">
              <a:latin typeface="Verdana" pitchFamily="34" charset="0"/>
            </a:endParaRPr>
          </a:p>
          <a:p>
            <a:r>
              <a:rPr lang="en-GB" sz="2400">
                <a:latin typeface="Verdana" pitchFamily="34" charset="0"/>
              </a:rPr>
              <a:t>Do not seek to impose it on partners</a:t>
            </a:r>
          </a:p>
          <a:p>
            <a:r>
              <a:rPr lang="en-GB" sz="2400">
                <a:latin typeface="Verdana" pitchFamily="34" charset="0"/>
              </a:rPr>
              <a:t>Partners must fully support the process if they are to take feedback to heart and change as a result </a:t>
            </a:r>
          </a:p>
          <a:p>
            <a:r>
              <a:rPr lang="en-GB" sz="2400">
                <a:latin typeface="Verdana" pitchFamily="34" charset="0"/>
              </a:rPr>
              <a:t>The process must not be seen as threatening</a:t>
            </a:r>
            <a:r>
              <a:rPr lang="en-GB" sz="2800">
                <a:latin typeface="Verdana" pitchFamily="34" charset="0"/>
              </a:rPr>
              <a:t> </a:t>
            </a:r>
            <a:endParaRPr lang="en-US" sz="28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566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793037" cy="768350"/>
          </a:xfrm>
        </p:spPr>
        <p:txBody>
          <a:bodyPr/>
          <a:lstStyle/>
          <a:p>
            <a:r>
              <a:rPr lang="en-GB" sz="3200">
                <a:latin typeface="Verdana" pitchFamily="34" charset="0"/>
              </a:rPr>
              <a:t>Developing a 360</a:t>
            </a:r>
            <a:r>
              <a:rPr lang="en-US" sz="3200">
                <a:latin typeface="Verdana" pitchFamily="34" charset="0"/>
              </a:rPr>
              <a:t>° appraisal</a:t>
            </a:r>
          </a:p>
        </p:txBody>
      </p:sp>
      <p:sp>
        <p:nvSpPr>
          <p:cNvPr id="788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sz="2400">
                <a:latin typeface="Verdana" pitchFamily="34" charset="0"/>
              </a:rPr>
              <a:t>Involve partners in the development of the process</a:t>
            </a:r>
          </a:p>
          <a:p>
            <a:pPr marL="609600" indent="-609600"/>
            <a:r>
              <a:rPr lang="en-GB" sz="2400">
                <a:latin typeface="Verdana" pitchFamily="34" charset="0"/>
              </a:rPr>
              <a:t>Explain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GB" sz="2400">
                <a:latin typeface="Verdana" pitchFamily="34" charset="0"/>
              </a:rPr>
              <a:t>      - purpose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GB" sz="2400">
                <a:latin typeface="Verdana" pitchFamily="34" charset="0"/>
              </a:rPr>
              <a:t>      - benefits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GB" sz="2400">
                <a:latin typeface="Verdana" pitchFamily="34" charset="0"/>
              </a:rPr>
              <a:t>      - how it will work</a:t>
            </a:r>
          </a:p>
          <a:p>
            <a:pPr marL="609600" indent="-609600"/>
            <a:r>
              <a:rPr lang="en-GB" sz="2400">
                <a:latin typeface="Verdana" pitchFamily="34" charset="0"/>
              </a:rPr>
              <a:t>Tailor the process to their firm and its needs</a:t>
            </a:r>
            <a:endParaRPr lang="en-US" sz="24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909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Verdana" pitchFamily="34" charset="0"/>
              </a:rPr>
              <a:t>The 360</a:t>
            </a:r>
            <a:r>
              <a:rPr lang="en-US" sz="3200">
                <a:latin typeface="Verdana" pitchFamily="34" charset="0"/>
                <a:cs typeface="Tahoma" pitchFamily="34" charset="0"/>
              </a:rPr>
              <a:t>° </a:t>
            </a:r>
            <a:r>
              <a:rPr lang="en-GB" sz="3200">
                <a:latin typeface="Verdana" pitchFamily="34" charset="0"/>
              </a:rPr>
              <a:t>process</a:t>
            </a:r>
            <a:endParaRPr lang="en-US" sz="3200">
              <a:latin typeface="Verdana" pitchFamily="34" charset="0"/>
            </a:endParaRPr>
          </a:p>
        </p:txBody>
      </p:sp>
      <p:sp>
        <p:nvSpPr>
          <p:cNvPr id="870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2800">
              <a:latin typeface="Verdana" pitchFamily="34" charset="0"/>
            </a:endParaRPr>
          </a:p>
          <a:p>
            <a:r>
              <a:rPr lang="en-GB" sz="2400">
                <a:latin typeface="Verdana" pitchFamily="34" charset="0"/>
              </a:rPr>
              <a:t>No single best way to do this</a:t>
            </a:r>
          </a:p>
          <a:p>
            <a:r>
              <a:rPr lang="en-GB" sz="2400">
                <a:latin typeface="Verdana" pitchFamily="34" charset="0"/>
              </a:rPr>
              <a:t>Which way best suits your firm</a:t>
            </a:r>
          </a:p>
          <a:p>
            <a:r>
              <a:rPr lang="en-GB" sz="2400">
                <a:latin typeface="Verdana" pitchFamily="34" charset="0"/>
              </a:rPr>
              <a:t>Must be a process to which partners are willing to commit </a:t>
            </a:r>
            <a:endParaRPr lang="en-US" sz="24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66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981075"/>
            <a:ext cx="7793037" cy="695325"/>
          </a:xfrm>
        </p:spPr>
        <p:txBody>
          <a:bodyPr/>
          <a:lstStyle/>
          <a:p>
            <a:r>
              <a:rPr lang="en-GB" sz="3200">
                <a:latin typeface="Verdana" pitchFamily="34" charset="0"/>
              </a:rPr>
              <a:t>For example….</a:t>
            </a:r>
            <a:endParaRPr lang="en-US" sz="3200">
              <a:latin typeface="Verdana" pitchFamily="34" charset="0"/>
            </a:endParaRPr>
          </a:p>
        </p:txBody>
      </p:sp>
      <p:sp>
        <p:nvSpPr>
          <p:cNvPr id="890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Verdana" pitchFamily="34" charset="0"/>
            </a:endParaRPr>
          </a:p>
          <a:p>
            <a:r>
              <a:rPr lang="en-GB" sz="2400" dirty="0">
                <a:latin typeface="Verdana" pitchFamily="34" charset="0"/>
              </a:rPr>
              <a:t>Integrated into appraisals as part of annual performance management </a:t>
            </a:r>
            <a:r>
              <a:rPr lang="en-GB" sz="2400" dirty="0" smtClean="0">
                <a:latin typeface="Verdana" pitchFamily="34" charset="0"/>
              </a:rPr>
              <a:t>and reward cycle</a:t>
            </a:r>
            <a:endParaRPr lang="en-GB" sz="2400" dirty="0">
              <a:latin typeface="Verdana" pitchFamily="34" charset="0"/>
            </a:endParaRPr>
          </a:p>
          <a:p>
            <a:r>
              <a:rPr lang="en-GB" sz="2400" dirty="0">
                <a:latin typeface="Verdana" pitchFamily="34" charset="0"/>
              </a:rPr>
              <a:t>Used to support a particular development programme</a:t>
            </a: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2905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793037" cy="768350"/>
          </a:xfrm>
        </p:spPr>
        <p:txBody>
          <a:bodyPr/>
          <a:lstStyle/>
          <a:p>
            <a:r>
              <a:rPr lang="en-GB" sz="3200">
                <a:latin typeface="Verdana" pitchFamily="34" charset="0"/>
              </a:rPr>
              <a:t>The debriefing process</a:t>
            </a:r>
            <a:endParaRPr lang="en-US" sz="3200">
              <a:latin typeface="Verdana" pitchFamily="34" charset="0"/>
            </a:endParaRPr>
          </a:p>
        </p:txBody>
      </p:sp>
      <p:sp>
        <p:nvSpPr>
          <p:cNvPr id="1013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>
                <a:latin typeface="Verdana" pitchFamily="34" charset="0"/>
              </a:rPr>
              <a:t>Success depends on a positive and motivational debrief with each partner</a:t>
            </a:r>
          </a:p>
          <a:p>
            <a:r>
              <a:rPr lang="en-GB" sz="2400">
                <a:latin typeface="Verdana" pitchFamily="34" charset="0"/>
              </a:rPr>
              <a:t>Partners need to see any less than positive comments</a:t>
            </a:r>
          </a:p>
          <a:p>
            <a:pPr>
              <a:buFont typeface="Wingdings" pitchFamily="2" charset="2"/>
              <a:buNone/>
            </a:pPr>
            <a:r>
              <a:rPr lang="en-GB" sz="2400">
                <a:latin typeface="Verdana" pitchFamily="34" charset="0"/>
              </a:rPr>
              <a:t>   - not as criticisms</a:t>
            </a:r>
          </a:p>
          <a:p>
            <a:pPr>
              <a:buFont typeface="Wingdings" pitchFamily="2" charset="2"/>
              <a:buNone/>
            </a:pPr>
            <a:r>
              <a:rPr lang="en-GB" sz="2400">
                <a:latin typeface="Verdana" pitchFamily="34" charset="0"/>
              </a:rPr>
              <a:t>   - but as constructive comments to help   </a:t>
            </a:r>
          </a:p>
          <a:p>
            <a:pPr>
              <a:buFont typeface="Wingdings" pitchFamily="2" charset="2"/>
              <a:buNone/>
            </a:pPr>
            <a:r>
              <a:rPr lang="en-GB" sz="2400">
                <a:latin typeface="Verdana" pitchFamily="34" charset="0"/>
              </a:rPr>
              <a:t>     improve performance or change behaviour  </a:t>
            </a:r>
            <a:endParaRPr lang="en-US" sz="24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5872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sz="2800" dirty="0" smtClean="0">
                <a:latin typeface="Verdana" pitchFamily="34" charset="0"/>
              </a:rPr>
              <a:t>How to manage a performance based reward system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4163" indent="-284163" defTabSz="190500" eaLnBrk="1" hangingPunct="1"/>
            <a:r>
              <a:rPr lang="en-GB" sz="2000" dirty="0" smtClean="0">
                <a:latin typeface="Verdana" pitchFamily="34" charset="0"/>
              </a:rPr>
              <a:t>Factors need to be communicated to and understood by partners</a:t>
            </a:r>
          </a:p>
          <a:p>
            <a:pPr marL="284163" indent="-284163" defTabSz="190500" eaLnBrk="1" hangingPunct="1"/>
            <a:r>
              <a:rPr lang="en-GB" sz="2000" dirty="0" smtClean="0">
                <a:latin typeface="Verdana" pitchFamily="34" charset="0"/>
              </a:rPr>
              <a:t>Who decides?</a:t>
            </a:r>
          </a:p>
          <a:p>
            <a:pPr marL="284163" indent="-284163" defTabSz="190500" eaLnBrk="1" hangingPunct="1">
              <a:buFont typeface="Wingdings" pitchFamily="2" charset="2"/>
              <a:buNone/>
            </a:pPr>
            <a:r>
              <a:rPr lang="en-GB" sz="2000" dirty="0" smtClean="0">
                <a:latin typeface="Verdana" pitchFamily="34" charset="0"/>
              </a:rPr>
              <a:t>   - trust is essential</a:t>
            </a:r>
          </a:p>
          <a:p>
            <a:pPr marL="284163" indent="-284163" defTabSz="190500" eaLnBrk="1" hangingPunct="1">
              <a:buFont typeface="Wingdings" pitchFamily="2" charset="2"/>
              <a:buNone/>
            </a:pPr>
            <a:r>
              <a:rPr lang="en-GB" sz="2000" dirty="0" smtClean="0">
                <a:latin typeface="Verdana" pitchFamily="34" charset="0"/>
              </a:rPr>
              <a:t>   - management must have significant </a:t>
            </a:r>
          </a:p>
          <a:p>
            <a:pPr marL="284163" indent="-284163" defTabSz="190500" eaLnBrk="1" hangingPunct="1">
              <a:buFont typeface="Wingdings" pitchFamily="2" charset="2"/>
              <a:buNone/>
            </a:pPr>
            <a:r>
              <a:rPr lang="en-GB" sz="2000" dirty="0" smtClean="0">
                <a:latin typeface="Verdana" pitchFamily="34" charset="0"/>
              </a:rPr>
              <a:t>     representation and influence</a:t>
            </a:r>
          </a:p>
          <a:p>
            <a:pPr marL="284163" indent="-284163" defTabSz="190500" eaLnBrk="1" hangingPunct="1">
              <a:buFont typeface="Wingdings" pitchFamily="2" charset="2"/>
              <a:buNone/>
            </a:pPr>
            <a:r>
              <a:rPr lang="en-GB" sz="2000" dirty="0" smtClean="0">
                <a:latin typeface="Verdana" pitchFamily="34" charset="0"/>
              </a:rPr>
              <a:t>   - involve non-management trusted </a:t>
            </a:r>
          </a:p>
          <a:p>
            <a:pPr marL="284163" indent="-284163" defTabSz="190500" eaLnBrk="1" hangingPunct="1">
              <a:buFont typeface="Wingdings" pitchFamily="2" charset="2"/>
              <a:buNone/>
            </a:pPr>
            <a:r>
              <a:rPr lang="en-GB" sz="2000" dirty="0" smtClean="0">
                <a:latin typeface="Verdana" pitchFamily="34" charset="0"/>
              </a:rPr>
              <a:t>     individuals for checks and balances</a:t>
            </a:r>
            <a:r>
              <a:rPr lang="en-GB" sz="20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374583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4163" indent="-284163" defTabSz="190500" eaLnBrk="1" hangingPunct="1"/>
            <a:r>
              <a:rPr lang="en-GB" sz="2400" smtClean="0">
                <a:latin typeface="Verdana" pitchFamily="34" charset="0"/>
              </a:rPr>
              <a:t>Very difficult</a:t>
            </a:r>
          </a:p>
          <a:p>
            <a:pPr marL="284163" indent="-284163" defTabSz="190500" eaLnBrk="1" hangingPunct="1"/>
            <a:r>
              <a:rPr lang="en-GB" sz="2400" smtClean="0">
                <a:latin typeface="Verdana" pitchFamily="34" charset="0"/>
              </a:rPr>
              <a:t>Communicate</a:t>
            </a:r>
          </a:p>
          <a:p>
            <a:pPr marL="284163" indent="-284163" defTabSz="190500" eaLnBrk="1" hangingPunct="1"/>
            <a:r>
              <a:rPr lang="en-GB" sz="2400" smtClean="0">
                <a:latin typeface="Verdana" pitchFamily="34" charset="0"/>
              </a:rPr>
              <a:t>Minimise changes first year</a:t>
            </a:r>
          </a:p>
          <a:p>
            <a:pPr marL="284163" indent="-284163" defTabSz="190500" eaLnBrk="1" hangingPunct="1"/>
            <a:r>
              <a:rPr lang="en-GB" sz="2400" smtClean="0">
                <a:latin typeface="Verdana" pitchFamily="34" charset="0"/>
              </a:rPr>
              <a:t>Go slowly</a:t>
            </a:r>
          </a:p>
          <a:p>
            <a:pPr marL="284163" indent="-284163" defTabSz="190500" eaLnBrk="1" hangingPunct="1"/>
            <a:r>
              <a:rPr lang="en-GB" sz="2400" smtClean="0">
                <a:latin typeface="Verdana" pitchFamily="34" charset="0"/>
              </a:rPr>
              <a:t>Above all, communicate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>
          <a:xfrm>
            <a:off x="973138" y="107950"/>
            <a:ext cx="8170862" cy="1376363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Verdana" pitchFamily="34" charset="0"/>
              </a:rPr>
              <a:t>Transition from one system to another</a:t>
            </a:r>
          </a:p>
        </p:txBody>
      </p:sp>
    </p:spTree>
    <p:extLst>
      <p:ext uri="{BB962C8B-B14F-4D97-AF65-F5344CB8AC3E}">
        <p14:creationId xmlns:p14="http://schemas.microsoft.com/office/powerpoint/2010/main" val="26144269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latin typeface="Verdana" pitchFamily="34" charset="0"/>
              </a:rPr>
              <a:t>A final thought …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sz="2400" dirty="0" smtClean="0">
                <a:latin typeface="Verdana" pitchFamily="34" charset="0"/>
              </a:rPr>
              <a:t>Sanctions</a:t>
            </a:r>
          </a:p>
          <a:p>
            <a:pPr marL="0" indent="0" eaLnBrk="1" hangingPunct="1">
              <a:buNone/>
            </a:pPr>
            <a:endParaRPr lang="en-GB" sz="2400" dirty="0" smtClean="0">
              <a:latin typeface="Verdana" pitchFamily="34" charset="0"/>
            </a:endParaRPr>
          </a:p>
          <a:p>
            <a:r>
              <a:rPr lang="en-GB" sz="2400" dirty="0" smtClean="0">
                <a:latin typeface="Verdana" pitchFamily="34" charset="0"/>
              </a:rPr>
              <a:t>Necessary?</a:t>
            </a:r>
          </a:p>
          <a:p>
            <a:pPr eaLnBrk="1" hangingPunct="1"/>
            <a:r>
              <a:rPr lang="en-GB" sz="2400" dirty="0" smtClean="0">
                <a:latin typeface="Verdana" pitchFamily="34" charset="0"/>
              </a:rPr>
              <a:t>Choice of sanctions?</a:t>
            </a:r>
          </a:p>
          <a:p>
            <a:pPr eaLnBrk="1" hangingPunct="1"/>
            <a:r>
              <a:rPr lang="en-GB" sz="2400" dirty="0" smtClean="0">
                <a:latin typeface="Verdana" pitchFamily="34" charset="0"/>
              </a:rPr>
              <a:t>Do they work?</a:t>
            </a:r>
          </a:p>
          <a:p>
            <a:pPr eaLnBrk="1" hangingPunct="1"/>
            <a:r>
              <a:rPr lang="en-GB" sz="2400" dirty="0" smtClean="0">
                <a:latin typeface="Verdana" pitchFamily="34" charset="0"/>
              </a:rPr>
              <a:t>Examples?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8004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Any questions?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0694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Driven by market considerations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If a firm is unable to offer competitive rewards in the market </a:t>
            </a:r>
          </a:p>
          <a:p>
            <a:pPr>
              <a:buNone/>
            </a:pPr>
            <a:endParaRPr lang="en-GB" sz="2400" dirty="0"/>
          </a:p>
          <a:p>
            <a:r>
              <a:rPr lang="en-GB" sz="2400" dirty="0" smtClean="0"/>
              <a:t>It risks losing its best people</a:t>
            </a:r>
          </a:p>
          <a:p>
            <a:r>
              <a:rPr lang="en-GB" sz="2400" dirty="0" smtClean="0"/>
              <a:t>It will be unable to recruit the best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11587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Competitive rewards are personal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4163" indent="-284163" defTabSz="190500">
              <a:buNone/>
            </a:pPr>
            <a:r>
              <a:rPr lang="en-GB" sz="2200" dirty="0">
                <a:latin typeface="Verdana" pitchFamily="34" charset="0"/>
              </a:rPr>
              <a:t>Examples:</a:t>
            </a:r>
          </a:p>
          <a:p>
            <a:pPr marL="284163" indent="-284163" defTabSz="190500">
              <a:buNone/>
            </a:pPr>
            <a:endParaRPr lang="en-GB" sz="2200" dirty="0">
              <a:latin typeface="Verdana" pitchFamily="34" charset="0"/>
            </a:endParaRPr>
          </a:p>
          <a:p>
            <a:pPr marL="284163" indent="-284163" defTabSz="190500"/>
            <a:r>
              <a:rPr lang="en-GB" sz="2200" dirty="0">
                <a:latin typeface="Verdana" pitchFamily="34" charset="0"/>
              </a:rPr>
              <a:t>Reputation / profile of firm</a:t>
            </a:r>
          </a:p>
          <a:p>
            <a:pPr marL="284163" indent="-284163" defTabSz="190500"/>
            <a:r>
              <a:rPr lang="en-GB" sz="2200" dirty="0">
                <a:latin typeface="Verdana" pitchFamily="34" charset="0"/>
              </a:rPr>
              <a:t>Defined vision and strategy</a:t>
            </a:r>
          </a:p>
          <a:p>
            <a:pPr marL="284163" indent="-284163" defTabSz="190500"/>
            <a:r>
              <a:rPr lang="en-GB" sz="2200" dirty="0">
                <a:latin typeface="Verdana" pitchFamily="34" charset="0"/>
              </a:rPr>
              <a:t>culture</a:t>
            </a:r>
          </a:p>
          <a:p>
            <a:pPr marL="284163" indent="-284163" defTabSz="190500"/>
            <a:r>
              <a:rPr lang="en-GB" sz="2200" dirty="0">
                <a:latin typeface="Verdana" pitchFamily="34" charset="0"/>
              </a:rPr>
              <a:t>Money</a:t>
            </a:r>
          </a:p>
          <a:p>
            <a:pPr marL="284163" indent="-284163" defTabSz="190500"/>
            <a:r>
              <a:rPr lang="en-GB" sz="2200" dirty="0">
                <a:latin typeface="Verdana" pitchFamily="34" charset="0"/>
              </a:rPr>
              <a:t>Career</a:t>
            </a:r>
          </a:p>
          <a:p>
            <a:pPr marL="284163" indent="-284163" defTabSz="190500"/>
            <a:r>
              <a:rPr lang="en-GB" sz="2200" dirty="0">
                <a:latin typeface="Verdana" pitchFamily="34" charset="0"/>
              </a:rPr>
              <a:t>Quality of work / clients</a:t>
            </a:r>
          </a:p>
          <a:p>
            <a:pPr marL="284163" indent="-284163" defTabSz="190500"/>
            <a:r>
              <a:rPr lang="en-GB" sz="2200" dirty="0">
                <a:latin typeface="Verdana" pitchFamily="34" charset="0"/>
              </a:rPr>
              <a:t>Feeling valued / relative worth</a:t>
            </a:r>
          </a:p>
          <a:p>
            <a:pPr marL="284163" indent="-284163" defTabSz="190500">
              <a:buNone/>
            </a:pPr>
            <a:endParaRPr lang="en-GB" sz="2200" dirty="0">
              <a:latin typeface="Verdana" pitchFamily="34" charset="0"/>
            </a:endParaRPr>
          </a:p>
          <a:p>
            <a:pPr marL="284163" indent="-284163" defTabSz="190500">
              <a:buNone/>
            </a:pPr>
            <a:r>
              <a:rPr lang="en-GB" sz="2200" dirty="0">
                <a:latin typeface="Verdana" pitchFamily="34" charset="0"/>
              </a:rPr>
              <a:t>Am I in the wrong firm?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13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930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5248259"/>
              </p:ext>
            </p:extLst>
          </p:nvPr>
        </p:nvGraphicFramePr>
        <p:xfrm>
          <a:off x="2555776" y="1339850"/>
          <a:ext cx="74676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3" imgW="7296049" imgH="4133797" progId="MSGraph.Chart.8">
                  <p:embed followColorScheme="full"/>
                </p:oleObj>
              </mc:Choice>
              <mc:Fallback>
                <p:oleObj name="Chart" r:id="rId3" imgW="7296049" imgH="413379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339850"/>
                        <a:ext cx="74676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652463" y="5062538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GB" sz="1600">
                <a:latin typeface="Verdana" pitchFamily="34" charset="0"/>
              </a:rPr>
              <a:t>Financial</a:t>
            </a:r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652463" y="4614863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GB" sz="1600">
                <a:latin typeface="Verdana" pitchFamily="34" charset="0"/>
              </a:rPr>
              <a:t>Quality of work</a:t>
            </a:r>
          </a:p>
        </p:txBody>
      </p:sp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695325" y="4071938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GB" sz="1600">
                <a:latin typeface="Verdana" pitchFamily="34" charset="0"/>
              </a:rPr>
              <a:t>More opportunity</a:t>
            </a:r>
          </a:p>
        </p:txBody>
      </p:sp>
      <p:sp>
        <p:nvSpPr>
          <p:cNvPr id="252934" name="Rectangle 6"/>
          <p:cNvSpPr>
            <a:spLocks noChangeArrowheads="1"/>
          </p:cNvSpPr>
          <p:nvPr/>
        </p:nvSpPr>
        <p:spPr bwMode="auto">
          <a:xfrm>
            <a:off x="652463" y="362585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GB" sz="1600">
                <a:latin typeface="Verdana" pitchFamily="34" charset="0"/>
              </a:rPr>
              <a:t>Culture of firm</a:t>
            </a:r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609600" y="3135313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GB" sz="1600">
                <a:latin typeface="Verdana" pitchFamily="34" charset="0"/>
              </a:rPr>
              <a:t>Equity sooner</a:t>
            </a:r>
          </a:p>
        </p:txBody>
      </p:sp>
      <p:sp>
        <p:nvSpPr>
          <p:cNvPr id="252936" name="Rectangle 8"/>
          <p:cNvSpPr>
            <a:spLocks noChangeArrowheads="1"/>
          </p:cNvSpPr>
          <p:nvPr/>
        </p:nvSpPr>
        <p:spPr bwMode="auto">
          <a:xfrm>
            <a:off x="696913" y="2678113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GB" sz="1600">
                <a:latin typeface="Verdana" pitchFamily="34" charset="0"/>
              </a:rPr>
              <a:t>Profile of firm</a:t>
            </a:r>
          </a:p>
        </p:txBody>
      </p:sp>
      <p:sp>
        <p:nvSpPr>
          <p:cNvPr id="252937" name="Rectangle 9"/>
          <p:cNvSpPr>
            <a:spLocks noChangeArrowheads="1"/>
          </p:cNvSpPr>
          <p:nvPr/>
        </p:nvSpPr>
        <p:spPr bwMode="auto">
          <a:xfrm>
            <a:off x="695325" y="160020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GB" sz="1600">
                <a:latin typeface="Verdana" pitchFamily="34" charset="0"/>
              </a:rPr>
              <a:t>Personal</a:t>
            </a:r>
            <a:r>
              <a:rPr lang="en-GB" sz="1600" b="1">
                <a:latin typeface="Verdana" pitchFamily="34" charset="0"/>
              </a:rPr>
              <a:t> </a:t>
            </a:r>
            <a:r>
              <a:rPr lang="en-GB" sz="1600">
                <a:latin typeface="Verdana" pitchFamily="34" charset="0"/>
              </a:rPr>
              <a:t>reasons</a:t>
            </a:r>
          </a:p>
        </p:txBody>
      </p:sp>
      <p:sp>
        <p:nvSpPr>
          <p:cNvPr id="252938" name="Rectangle 10"/>
          <p:cNvSpPr>
            <a:spLocks noChangeArrowheads="1"/>
          </p:cNvSpPr>
          <p:nvPr/>
        </p:nvSpPr>
        <p:spPr bwMode="auto">
          <a:xfrm>
            <a:off x="609600" y="2144713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GB" sz="1600">
                <a:latin typeface="Verdana" pitchFamily="34" charset="0"/>
              </a:rPr>
              <a:t>Pushed out</a:t>
            </a:r>
          </a:p>
        </p:txBody>
      </p:sp>
      <p:sp>
        <p:nvSpPr>
          <p:cNvPr id="252939" name="Rectangle 11"/>
          <p:cNvSpPr>
            <a:spLocks noChangeArrowheads="1"/>
          </p:cNvSpPr>
          <p:nvPr/>
        </p:nvSpPr>
        <p:spPr bwMode="auto">
          <a:xfrm>
            <a:off x="4854575" y="1752600"/>
            <a:ext cx="3429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 sz="1400">
                <a:latin typeface="Verdana" pitchFamily="34" charset="0"/>
              </a:rPr>
              <a:t>Number of times as 1</a:t>
            </a:r>
            <a:r>
              <a:rPr lang="en-GB" sz="1400" baseline="30000">
                <a:latin typeface="Verdana" pitchFamily="34" charset="0"/>
              </a:rPr>
              <a:t>st</a:t>
            </a:r>
            <a:r>
              <a:rPr lang="en-GB" sz="1400">
                <a:latin typeface="Verdana" pitchFamily="34" charset="0"/>
              </a:rPr>
              <a:t> or 2</a:t>
            </a:r>
            <a:r>
              <a:rPr lang="en-GB" sz="1400" baseline="30000">
                <a:latin typeface="Verdana" pitchFamily="34" charset="0"/>
              </a:rPr>
              <a:t>nd</a:t>
            </a:r>
            <a:r>
              <a:rPr lang="en-GB" sz="1400">
                <a:latin typeface="Verdana" pitchFamily="34" charset="0"/>
              </a:rPr>
              <a:t> reason</a:t>
            </a:r>
            <a:endParaRPr lang="en-GB" sz="1400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252940" name="Rectangle 12"/>
          <p:cNvSpPr>
            <a:spLocks noChangeArrowheads="1"/>
          </p:cNvSpPr>
          <p:nvPr/>
        </p:nvSpPr>
        <p:spPr bwMode="auto">
          <a:xfrm>
            <a:off x="4854575" y="1524000"/>
            <a:ext cx="3429000" cy="228600"/>
          </a:xfrm>
          <a:prstGeom prst="rect">
            <a:avLst/>
          </a:prstGeom>
          <a:solidFill>
            <a:srgbClr val="6300B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Total number of mentions</a:t>
            </a:r>
          </a:p>
        </p:txBody>
      </p:sp>
      <p:sp>
        <p:nvSpPr>
          <p:cNvPr id="20788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Verdana" pitchFamily="34" charset="0"/>
              </a:rPr>
              <a:t>Why partners switch firms…</a:t>
            </a:r>
          </a:p>
        </p:txBody>
      </p:sp>
    </p:spTree>
    <p:extLst>
      <p:ext uri="{BB962C8B-B14F-4D97-AF65-F5344CB8AC3E}">
        <p14:creationId xmlns:p14="http://schemas.microsoft.com/office/powerpoint/2010/main" val="227607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2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2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2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2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52930" grpId="0" bld="seriesEl"/>
      <p:bldP spid="252931" grpId="0" autoUpdateAnimBg="0"/>
      <p:bldP spid="252932" grpId="0" autoUpdateAnimBg="0"/>
      <p:bldP spid="252933" grpId="0" autoUpdateAnimBg="0"/>
      <p:bldP spid="252934" grpId="0" autoUpdateAnimBg="0"/>
      <p:bldP spid="252935" grpId="0" autoUpdateAnimBg="0"/>
      <p:bldP spid="252936" grpId="0" autoUpdateAnimBg="0"/>
      <p:bldP spid="252937" grpId="0" autoUpdateAnimBg="0"/>
      <p:bldP spid="252938" grpId="0" autoUpdateAnimBg="0"/>
      <p:bldP spid="252939" grpId="0" animBg="1" autoUpdateAnimBg="0"/>
      <p:bldP spid="25294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Verdana" pitchFamily="34" charset="0"/>
              </a:rPr>
              <a:t>Worth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297737" cy="4114800"/>
          </a:xfrm>
        </p:spPr>
        <p:txBody>
          <a:bodyPr/>
          <a:lstStyle/>
          <a:p>
            <a:pPr marL="0" indent="0" eaLnBrk="1" hangingPunct="1"/>
            <a:endParaRPr lang="en-GB" sz="2800" smtClean="0">
              <a:latin typeface="Verdana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GB" sz="2800" smtClean="0">
                <a:latin typeface="Verdana" pitchFamily="34" charset="0"/>
              </a:rPr>
              <a:t>‘I am not being paid what I am worth’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z="2800" smtClean="0">
              <a:latin typeface="Verdana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GB" sz="2800" smtClean="0">
                <a:latin typeface="Verdana" pitchFamily="34" charset="0"/>
              </a:rPr>
              <a:t>Do not underestimate the importance of the need to feel ‘valued’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z="2800" smtClean="0">
              <a:latin typeface="Verdana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GB" sz="2800" smtClean="0">
                <a:latin typeface="Verdana" pitchFamily="34" charset="0"/>
              </a:rPr>
              <a:t>Not always wholly financially driven</a:t>
            </a:r>
            <a:r>
              <a:rPr lang="en-GB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890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Verdana" pitchFamily="34" charset="0"/>
              </a:rPr>
              <a:t>Relative worth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endParaRPr lang="en-GB" sz="2800" smtClean="0">
              <a:latin typeface="Verdana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GB" sz="2800" smtClean="0">
                <a:latin typeface="Verdana" pitchFamily="34" charset="0"/>
              </a:rPr>
              <a:t>‘I am worth more than he is’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z="2800" smtClean="0">
              <a:latin typeface="Verdana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GB" sz="2800" smtClean="0">
                <a:latin typeface="Verdana" pitchFamily="34" charset="0"/>
              </a:rPr>
              <a:t>How to determine the relative contribution of each partner with respect to other partners?</a:t>
            </a:r>
          </a:p>
        </p:txBody>
      </p:sp>
    </p:spTree>
    <p:extLst>
      <p:ext uri="{BB962C8B-B14F-4D97-AF65-F5344CB8AC3E}">
        <p14:creationId xmlns:p14="http://schemas.microsoft.com/office/powerpoint/2010/main" val="759348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1280</Words>
  <Application>Microsoft Office PowerPoint</Application>
  <PresentationFormat>On-screen Show (4:3)</PresentationFormat>
  <Paragraphs>294</Paragraphs>
  <Slides>48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Office Theme</vt:lpstr>
      <vt:lpstr>Chart</vt:lpstr>
      <vt:lpstr>Microsoft PowerPoint Slide</vt:lpstr>
      <vt:lpstr>Adobe Acrobat Document</vt:lpstr>
      <vt:lpstr>Developing a partner reward strategy – to build competitive advantage</vt:lpstr>
      <vt:lpstr>For law firms in the future ....</vt:lpstr>
      <vt:lpstr>To do this law firms will need to focus on…</vt:lpstr>
      <vt:lpstr>Building competitive advantage over rivals requires ....</vt:lpstr>
      <vt:lpstr>Driven by market considerations</vt:lpstr>
      <vt:lpstr>Competitive rewards are personal</vt:lpstr>
      <vt:lpstr>Why partners switch firms…</vt:lpstr>
      <vt:lpstr>Worth</vt:lpstr>
      <vt:lpstr>Relative worth</vt:lpstr>
      <vt:lpstr>What should a partner reward system aim to achieve?</vt:lpstr>
      <vt:lpstr>But to achieve this…</vt:lpstr>
      <vt:lpstr>Average partner profitability is key</vt:lpstr>
      <vt:lpstr>Partner reward – which system?</vt:lpstr>
      <vt:lpstr>Which system?</vt:lpstr>
      <vt:lpstr>PowerPoint Presentation</vt:lpstr>
      <vt:lpstr>Dual-gateway lockstep</vt:lpstr>
      <vt:lpstr>Lockstep with super plateaus</vt:lpstr>
      <vt:lpstr>Lockstep with descending steps</vt:lpstr>
      <vt:lpstr>Modified lockstep</vt:lpstr>
      <vt:lpstr>Modified lockstep with bonus</vt:lpstr>
      <vt:lpstr>Lockstep?</vt:lpstr>
      <vt:lpstr>Performance based reward</vt:lpstr>
      <vt:lpstr>Performance-based reward </vt:lpstr>
      <vt:lpstr>A performance based system should ideally ....</vt:lpstr>
      <vt:lpstr>Elements of a performance-based system</vt:lpstr>
      <vt:lpstr>Elements</vt:lpstr>
      <vt:lpstr>How do you measure performance?</vt:lpstr>
      <vt:lpstr>Performance criteria</vt:lpstr>
      <vt:lpstr>A U.S. firm example</vt:lpstr>
      <vt:lpstr>Some examples of performance criteria</vt:lpstr>
      <vt:lpstr>Performance based reward assessment criteria</vt:lpstr>
      <vt:lpstr>Appraisals / Performance development reviews</vt:lpstr>
      <vt:lpstr>Appraisals</vt:lpstr>
      <vt:lpstr>Who should appraise?</vt:lpstr>
      <vt:lpstr>Or a 360 degree appraisal?</vt:lpstr>
      <vt:lpstr>The 360° process</vt:lpstr>
      <vt:lpstr>Why 360 degree feedback?</vt:lpstr>
      <vt:lpstr>Obtaining feedback from colleagues can be an essential stage… </vt:lpstr>
      <vt:lpstr>Why better?</vt:lpstr>
      <vt:lpstr>How to introduce 360° feedback into a law firm partnership? </vt:lpstr>
      <vt:lpstr>Developing a 360° appraisal</vt:lpstr>
      <vt:lpstr>The 360° process</vt:lpstr>
      <vt:lpstr>For example….</vt:lpstr>
      <vt:lpstr>The debriefing process</vt:lpstr>
      <vt:lpstr>How to manage a performance based reward system</vt:lpstr>
      <vt:lpstr>Transition from one system to another</vt:lpstr>
      <vt:lpstr>A final thought …</vt:lpstr>
      <vt:lpstr>Any 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</cp:lastModifiedBy>
  <cp:revision>5</cp:revision>
  <cp:lastPrinted>2011-09-12T17:51:00Z</cp:lastPrinted>
  <dcterms:created xsi:type="dcterms:W3CDTF">2011-09-12T17:45:31Z</dcterms:created>
  <dcterms:modified xsi:type="dcterms:W3CDTF">2011-09-12T18:15:50Z</dcterms:modified>
</cp:coreProperties>
</file>